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9"/>
  </p:notesMasterIdLst>
  <p:sldIdLst>
    <p:sldId id="256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237650F2-2589-41F3-A9AC-CA3101380D51}">
          <p14:sldIdLst>
            <p14:sldId id="294"/>
            <p14:sldId id="295"/>
            <p14:sldId id="281"/>
            <p14:sldId id="292"/>
            <p14:sldId id="29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9DA"/>
  </p:clrMru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5799" autoAdjust="0"/>
  </p:normalViewPr>
  <p:slideViewPr>
    <p:cSldViewPr snapToGrid="0">
      <p:cViewPr varScale="1">
        <p:scale>
          <a:sx n="106" d="100"/>
          <a:sy n="106" d="100"/>
        </p:scale>
        <p:origin x="648" y="102"/>
      </p:cViewPr>
      <p:guideLst>
        <p:guide pos="2160" orient="horz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 /><Relationship Id="rId11" Type="http://schemas.openxmlformats.org/officeDocument/2006/relationships/tableStyles" Target="tableStyles.xml" /><Relationship Id="rId12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B693D-1B8E-4338-8F0E-13F0F00A76BC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FA930-E433-4106-B335-3521F7D7DA8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C9AB9-69CC-4B54-A60A-C0791CCAAE1E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8E3DD-4830-40E7-A96B-AB10FD6BBC7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5" Type="http://schemas.openxmlformats.org/officeDocument/2006/relationships/image" Target="../media/image7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8.png"/><Relationship Id="rId5" Type="http://schemas.openxmlformats.org/officeDocument/2006/relationships/image" Target="../media/image9.jpg"/><Relationship Id="rId6" Type="http://schemas.openxmlformats.org/officeDocument/2006/relationships/image" Target="../media/image10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1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841853" y="550470"/>
            <a:ext cx="3499472" cy="7331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28800" y="2387390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3200" b="1" dirty="0">
                <a:solidFill>
                  <a:srgbClr val="1B3281"/>
                </a:solidFill>
                <a:latin typeface="Arial Narrow" pitchFamily="34" charset="0" panose="020B0606020202030204"/>
                <a:cs typeface="Arial" pitchFamily="34" charset="0" panose="020B0604020202020204"/>
              </a:rPr>
              <a:t>ПРЕДЛОЖЕНИЯ ПО РЕАЛИЗАЦИИ ПРОЕКТА </a:t>
            </a:r>
          </a:p>
          <a:p>
            <a:pPr lvl="0" algn="ctr">
              <a:lnSpc>
                <a:spcPct val="150000"/>
              </a:lnSpc>
            </a:pPr>
            <a:r>
              <a:rPr lang="ru-RU" sz="3200" b="1" dirty="0">
                <a:solidFill>
                  <a:srgbClr val="1B3281"/>
                </a:solidFill>
                <a:latin typeface="Arial Narrow" pitchFamily="34" charset="0" panose="020B0606020202030204"/>
                <a:cs typeface="Arial" pitchFamily="34" charset="0" panose="020B0604020202020204"/>
              </a:rPr>
              <a:t>«МЕЛОДИИ ВМЕСТО ШКОЛЬНЫХ ЗВОНКОВ»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319131" y="442779"/>
            <a:ext cx="1824013" cy="9008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038941" y="317860"/>
            <a:ext cx="1511928" cy="59681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0666130" y="217914"/>
            <a:ext cx="1404434" cy="69343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0443" y="114665"/>
            <a:ext cx="8332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Arial Narrow" pitchFamily="34" charset="0" panose="020B0606020202030204"/>
              </a:rPr>
              <a:t>МЕЛОДИИ ВМЕСТО ШКОЛЬНЫХ ЗВОНКОВ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0444" y="1698880"/>
            <a:ext cx="554414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160"/>
              </a:lnSpc>
              <a:buFont typeface="Wingdings" pitchFamily="2" charset="2" panose="05000000000000000000"/>
              <a:buChar char="Ø"/>
            </a:pPr>
            <a:r>
              <a:rPr lang="ru-RU" sz="1700" b="1" i="1" dirty="0">
                <a:solidFill>
                  <a:schemeClr val="accent1">
                    <a:lumMod val="50000"/>
                  </a:schemeClr>
                </a:solidFill>
                <a:latin typeface="Arial Narrow" pitchFamily="34" charset="0" panose="020B0606020202030204"/>
              </a:rPr>
              <a:t>ноябрь</a:t>
            </a:r>
            <a:r>
              <a:rPr lang="ru-RU" sz="1700" b="1" i="1" dirty="0">
                <a:latin typeface="Arial Narrow" pitchFamily="34" charset="0" panose="020B0606020202030204"/>
              </a:rPr>
              <a:t>  </a:t>
            </a:r>
            <a:r>
              <a:rPr lang="ru-RU" sz="1700" dirty="0">
                <a:latin typeface="Arial Narrow" pitchFamily="34" charset="0" panose="020B0606020202030204"/>
              </a:rPr>
              <a:t>- </a:t>
            </a:r>
            <a:r>
              <a:rPr lang="ru-RU" sz="1700" b="1" dirty="0">
                <a:latin typeface="Arial Narrow" pitchFamily="34" charset="0" panose="020B0606020202030204"/>
              </a:rPr>
              <a:t> </a:t>
            </a:r>
            <a:r>
              <a:rPr lang="ru-RU" sz="1700" dirty="0">
                <a:latin typeface="Arial Narrow" pitchFamily="34" charset="0" panose="020B0606020202030204"/>
              </a:rPr>
              <a:t>песни композитора    А.Н. Пахмутовой</a:t>
            </a:r>
          </a:p>
          <a:p>
            <a:pPr>
              <a:lnSpc>
                <a:spcPts val="2160"/>
              </a:lnSpc>
            </a:pPr>
            <a:endParaRPr lang="ru-RU" sz="1700" dirty="0">
              <a:latin typeface="Arial Narrow" pitchFamily="34" charset="0" panose="020B0606020202030204"/>
            </a:endParaRPr>
          </a:p>
          <a:p>
            <a:pPr>
              <a:lnSpc>
                <a:spcPts val="2160"/>
              </a:lnSpc>
            </a:pPr>
            <a:endParaRPr lang="ru-RU" sz="1700" dirty="0">
              <a:latin typeface="Arial Narrow" pitchFamily="34" charset="0" panose="020B0606020202030204"/>
            </a:endParaRPr>
          </a:p>
          <a:p>
            <a:pPr marL="285750" indent="-285750">
              <a:lnSpc>
                <a:spcPts val="2160"/>
              </a:lnSpc>
              <a:buFont typeface="Wingdings" pitchFamily="2" charset="2" panose="05000000000000000000"/>
              <a:buChar char="Ø"/>
            </a:pPr>
            <a:r>
              <a:rPr lang="ru-RU" sz="1700" b="1" i="1" dirty="0">
                <a:solidFill>
                  <a:schemeClr val="accent1">
                    <a:lumMod val="50000"/>
                  </a:schemeClr>
                </a:solidFill>
                <a:latin typeface="Arial Narrow" pitchFamily="34" charset="0" panose="020B0606020202030204"/>
              </a:rPr>
              <a:t>декабрь</a:t>
            </a:r>
            <a:r>
              <a:rPr lang="ru-RU" sz="1700" dirty="0">
                <a:latin typeface="Arial Narrow" pitchFamily="34" charset="0" panose="020B0606020202030204"/>
              </a:rPr>
              <a:t>  -  музыка из балета «Щелкунчик» П.И. Чайковского</a:t>
            </a:r>
          </a:p>
          <a:p>
            <a:pPr>
              <a:lnSpc>
                <a:spcPts val="2160"/>
              </a:lnSpc>
            </a:pPr>
            <a:endParaRPr lang="ru-RU" sz="1700" dirty="0">
              <a:latin typeface="Arial Narrow" pitchFamily="34" charset="0" panose="020B0606020202030204"/>
            </a:endParaRPr>
          </a:p>
          <a:p>
            <a:pPr>
              <a:lnSpc>
                <a:spcPts val="2160"/>
              </a:lnSpc>
            </a:pPr>
            <a:endParaRPr lang="ru-RU" sz="1700" dirty="0">
              <a:latin typeface="Arial Narrow" pitchFamily="34" charset="0" panose="020B0606020202030204"/>
            </a:endParaRPr>
          </a:p>
          <a:p>
            <a:pPr marL="285750" indent="-285750">
              <a:lnSpc>
                <a:spcPts val="2160"/>
              </a:lnSpc>
              <a:buFont typeface="Wingdings" pitchFamily="2" charset="2" panose="05000000000000000000"/>
              <a:buChar char="Ø"/>
            </a:pPr>
            <a:r>
              <a:rPr lang="ru-RU" sz="1700" b="1" i="1" dirty="0">
                <a:solidFill>
                  <a:schemeClr val="accent1">
                    <a:lumMod val="50000"/>
                  </a:schemeClr>
                </a:solidFill>
                <a:latin typeface="Arial Narrow" pitchFamily="34" charset="0" panose="020B0606020202030204"/>
              </a:rPr>
              <a:t>январь – май </a:t>
            </a:r>
            <a:r>
              <a:rPr lang="ru-RU" sz="1700" dirty="0">
                <a:latin typeface="Arial Narrow" pitchFamily="34" charset="0" panose="020B0606020202030204"/>
              </a:rPr>
              <a:t>-  синхронизация с памятными датами истории страны, проектом «Разговоры о важном»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856878" y="1576695"/>
            <a:ext cx="6335122" cy="3606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ru-RU" sz="1700" b="1" dirty="0">
                <a:latin typeface="Arial Narrow" pitchFamily="34" charset="0" panose="020B0606020202030204"/>
              </a:rPr>
              <a:t>ноябрь</a:t>
            </a:r>
            <a:r>
              <a:rPr lang="ru-RU" sz="1700" dirty="0">
                <a:latin typeface="Arial Narrow" pitchFamily="34" charset="0" panose="020B0606020202030204"/>
              </a:rPr>
              <a:t> – </a:t>
            </a:r>
            <a:r>
              <a:rPr lang="ru-RU" sz="1700" b="1" dirty="0">
                <a:solidFill>
                  <a:srgbClr val="C00000"/>
                </a:solidFill>
                <a:latin typeface="Arial Narrow" pitchFamily="34" charset="0" panose="020B0606020202030204"/>
              </a:rPr>
              <a:t>юбилей Александры Николаевны Пахмутовой</a:t>
            </a:r>
            <a:r>
              <a:rPr lang="ru-RU" sz="1700" dirty="0">
                <a:latin typeface="Arial Narrow" pitchFamily="34" charset="0" panose="020B0606020202030204"/>
              </a:rPr>
              <a:t>, композитора, на песнях которой выросло не одно поколение страны. </a:t>
            </a:r>
          </a:p>
          <a:p>
            <a:pPr>
              <a:lnSpc>
                <a:spcPts val="2160"/>
              </a:lnSpc>
            </a:pPr>
            <a:endParaRPr lang="ru-RU" sz="1700" dirty="0">
              <a:latin typeface="Arial Narrow" pitchFamily="34" charset="0" panose="020B0606020202030204"/>
            </a:endParaRPr>
          </a:p>
          <a:p>
            <a:pPr>
              <a:lnSpc>
                <a:spcPts val="2160"/>
              </a:lnSpc>
            </a:pPr>
            <a:r>
              <a:rPr lang="ru-RU" sz="1700" dirty="0">
                <a:latin typeface="Arial Narrow" pitchFamily="34" charset="0" panose="020B0606020202030204"/>
              </a:rPr>
              <a:t>Предлагаем заменить школьные звонки наиболее популярными мелодиями композитора, выбранными по итогам онлайн-голосования </a:t>
            </a:r>
            <a:br>
              <a:rPr lang="ru-RU" sz="1700" dirty="0">
                <a:latin typeface="Arial Narrow" pitchFamily="34" charset="0" panose="020B0606020202030204"/>
              </a:rPr>
            </a:br>
            <a:r>
              <a:rPr lang="ru-RU" sz="1700" dirty="0">
                <a:latin typeface="Arial Narrow" pitchFamily="34" charset="0" panose="020B0606020202030204"/>
              </a:rPr>
              <a:t>из четырехсот песен А.Н. Пахмутовой:</a:t>
            </a:r>
          </a:p>
          <a:p>
            <a:pPr>
              <a:lnSpc>
                <a:spcPts val="2160"/>
              </a:lnSpc>
            </a:pPr>
            <a:endParaRPr lang="ru-RU" sz="1700" dirty="0">
              <a:latin typeface="Arial Narrow" pitchFamily="34" charset="0" panose="020B0606020202030204"/>
            </a:endParaRPr>
          </a:p>
          <a:p>
            <a:pPr marL="266700">
              <a:lnSpc>
                <a:spcPts val="3000"/>
              </a:lnSpc>
            </a:pPr>
            <a:r>
              <a:rPr lang="ru-RU" sz="1600" dirty="0">
                <a:latin typeface="Arial Narrow" pitchFamily="34" charset="0" panose="020B0606020202030204"/>
              </a:rPr>
              <a:t>«Хорошие девчата»</a:t>
            </a:r>
          </a:p>
          <a:p>
            <a:pPr marL="266700">
              <a:lnSpc>
                <a:spcPts val="3000"/>
              </a:lnSpc>
            </a:pPr>
            <a:r>
              <a:rPr lang="ru-RU" sz="1600" dirty="0">
                <a:latin typeface="Arial Narrow" pitchFamily="34" charset="0" panose="020B0606020202030204"/>
              </a:rPr>
              <a:t>«Орлята учатся летать» </a:t>
            </a:r>
          </a:p>
          <a:p>
            <a:pPr marL="266700">
              <a:lnSpc>
                <a:spcPts val="3000"/>
              </a:lnSpc>
            </a:pPr>
            <a:r>
              <a:rPr lang="ru-RU" sz="1600" dirty="0">
                <a:latin typeface="Arial Narrow" pitchFamily="34" charset="0" panose="020B0606020202030204"/>
              </a:rPr>
              <a:t>«Надежда» </a:t>
            </a:r>
          </a:p>
          <a:p>
            <a:pPr marL="266700">
              <a:lnSpc>
                <a:spcPts val="3000"/>
              </a:lnSpc>
            </a:pPr>
            <a:r>
              <a:rPr lang="ru-RU" sz="1600" dirty="0">
                <a:latin typeface="Arial Narrow" pitchFamily="34" charset="0" panose="020B0606020202030204"/>
              </a:rPr>
              <a:t>«Трус не играет в хоккей»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5903069" y="3710510"/>
            <a:ext cx="227093" cy="1384973"/>
            <a:chOff x="6927496" y="4182890"/>
            <a:chExt cx="227093" cy="1384973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927498" y="4182890"/>
              <a:ext cx="227091" cy="227091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927497" y="4584106"/>
              <a:ext cx="227091" cy="227091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927496" y="4980616"/>
              <a:ext cx="227091" cy="227091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927496" y="5340772"/>
              <a:ext cx="227091" cy="227091"/>
            </a:xfrm>
            <a:prstGeom prst="rect">
              <a:avLst/>
            </a:prstGeom>
          </p:spPr>
        </p:pic>
      </p:grpSp>
      <p:sp>
        <p:nvSpPr>
          <p:cNvPr id="30" name="Правая фигурная скобка 29"/>
          <p:cNvSpPr/>
          <p:nvPr/>
        </p:nvSpPr>
        <p:spPr>
          <a:xfrm>
            <a:off x="8429962" y="3618329"/>
            <a:ext cx="227093" cy="15394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8646721" y="4042830"/>
            <a:ext cx="348001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i="1" dirty="0"/>
              <a:t>В записи мелодий для звонков приняли участие детские музыкальные коллективы из городов Казань, Самара,  Москва</a:t>
            </a: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>
          <a:xfrm flipH="1">
            <a:off x="5664589" y="1576695"/>
            <a:ext cx="1293" cy="4326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9296400" y="4948236"/>
            <a:ext cx="1589891" cy="1540268"/>
            <a:chOff x="9480726" y="5095483"/>
            <a:chExt cx="1822335" cy="1681809"/>
          </a:xfrm>
        </p:grpSpPr>
        <p:pic>
          <p:nvPicPr>
            <p:cNvPr id="16" name="Рисунок 15"/>
            <p:cNvPicPr/>
            <p:nvPr/>
          </p:nvPicPr>
          <p:blipFill>
            <a:blip r:embed="rId5"/>
            <a:srcRect/>
            <a:stretch/>
          </p:blipFill>
          <p:spPr bwMode="auto">
            <a:xfrm>
              <a:off x="9783660" y="5613505"/>
              <a:ext cx="1206136" cy="11637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9480726" y="5095483"/>
              <a:ext cx="18223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i="1" dirty="0">
                  <a:solidFill>
                    <a:schemeClr val="accent1">
                      <a:lumMod val="50000"/>
                    </a:schemeClr>
                  </a:solidFill>
                </a:rPr>
                <a:t>Прослушать звонки:</a:t>
              </a:r>
            </a:p>
          </p:txBody>
        </p:sp>
      </p:grpSp>
      <p:sp>
        <p:nvSpPr>
          <p:cNvPr id="3" name="Прямоугольник: скругленные углы 2"/>
          <p:cNvSpPr/>
          <p:nvPr/>
        </p:nvSpPr>
        <p:spPr>
          <a:xfrm>
            <a:off x="470827" y="4784462"/>
            <a:ext cx="4850996" cy="1033019"/>
          </a:xfrm>
          <a:prstGeom prst="roundRect">
            <a:avLst>
              <a:gd name="adj" fmla="val 14209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500" i="1" dirty="0">
                <a:solidFill>
                  <a:schemeClr val="accent1">
                    <a:lumMod val="50000"/>
                  </a:schemeClr>
                </a:solidFill>
                <a:latin typeface="Arial Narrow" pitchFamily="34" charset="0" panose="020B0606020202030204"/>
              </a:rPr>
              <a:t>Запись мелодий для звонков осуществляется детскими инструментальными коллективами, имеющими звание «Образцовый детский коллектив», из не менее, </a:t>
            </a:r>
            <a:br>
              <a:rPr lang="ru-RU" sz="1500" i="1" dirty="0">
                <a:solidFill>
                  <a:schemeClr val="accent1">
                    <a:lumMod val="50000"/>
                  </a:schemeClr>
                </a:solidFill>
                <a:latin typeface="Arial Narrow" pitchFamily="34" charset="0" panose="020B0606020202030204"/>
              </a:rPr>
            </a:br>
            <a:r>
              <a:rPr lang="ru-RU" sz="1500" i="1" dirty="0">
                <a:solidFill>
                  <a:schemeClr val="accent1">
                    <a:lumMod val="50000"/>
                  </a:schemeClr>
                </a:solidFill>
                <a:latin typeface="Arial Narrow" pitchFamily="34" charset="0" panose="020B0606020202030204"/>
              </a:rPr>
              <a:t>чем 25 регионов страны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8505" y="1036879"/>
            <a:ext cx="5253318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160"/>
              </a:lnSpc>
            </a:pPr>
            <a:r>
              <a:rPr lang="ru-RU" b="1" dirty="0">
                <a:solidFill>
                  <a:prstClr val="black"/>
                </a:solidFill>
                <a:latin typeface="Arial Narrow" pitchFamily="34" charset="0" panose="020B0606020202030204"/>
              </a:rPr>
              <a:t>ПРЕДЛОЖЕНИЯ НА 2024-2025 УЧЕБНЫЙ ГОД</a:t>
            </a:r>
          </a:p>
          <a:p>
            <a:pPr lvl="0">
              <a:lnSpc>
                <a:spcPts val="2160"/>
              </a:lnSpc>
            </a:pPr>
            <a:endParaRPr lang="ru-RU" b="1" u="sng" dirty="0">
              <a:solidFill>
                <a:srgbClr val="4472C4">
                  <a:lumMod val="50000"/>
                </a:srgbClr>
              </a:solidFill>
              <a:latin typeface="Arial Narrow" pitchFamily="34" charset="0" panose="020B060602020203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343065" y="1312792"/>
            <a:ext cx="57274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Разработаны </a:t>
            </a:r>
            <a:r>
              <a:rPr lang="ru-RU" sz="1600" b="1" dirty="0">
                <a:solidFill>
                  <a:srgbClr val="C00000"/>
                </a:solidFill>
              </a:rPr>
              <a:t>МЕТОДИЧЕСКИЕ РЕКОМЕНДАЦИИ </a:t>
            </a:r>
            <a:br>
              <a:rPr lang="ru-RU" sz="1600" b="1" dirty="0">
                <a:solidFill>
                  <a:srgbClr val="C00000"/>
                </a:solidFill>
              </a:rPr>
            </a:br>
            <a:r>
              <a:rPr lang="ru-RU" sz="1600" dirty="0"/>
              <a:t>учителям музыки, классным руководителям, педагогам дополнительного образования, воспитателям </a:t>
            </a:r>
            <a:br>
              <a:rPr lang="ru-RU" sz="1600" dirty="0"/>
            </a:br>
            <a:r>
              <a:rPr lang="ru-RU" sz="1600" dirty="0"/>
              <a:t>и вожатым организаций детского отдыха.</a:t>
            </a:r>
          </a:p>
          <a:p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Снят </a:t>
            </a:r>
            <a:r>
              <a:rPr lang="ru-RU" sz="1600" b="1" dirty="0">
                <a:solidFill>
                  <a:srgbClr val="C00000"/>
                </a:solidFill>
              </a:rPr>
              <a:t>ФИЛЬМ «ПТИЦА СЧАСТЬЯ АЛЕКСАНДРЫ ПАХМУТОВОЙ»</a:t>
            </a:r>
            <a:r>
              <a:rPr lang="ru-RU" sz="1600" dirty="0"/>
              <a:t> </a:t>
            </a:r>
            <a:br>
              <a:rPr lang="ru-RU" sz="1600" dirty="0"/>
            </a:br>
            <a:r>
              <a:rPr lang="ru-RU" sz="1600" dirty="0"/>
              <a:t>о жизни и творчестве композитора в сопряжении </a:t>
            </a:r>
            <a:br>
              <a:rPr lang="ru-RU" sz="1600" dirty="0"/>
            </a:br>
            <a:r>
              <a:rPr lang="ru-RU" sz="1600" dirty="0"/>
              <a:t>с ключевыми событиями истории нашей страны. В фильме представлены более 100 исторических фотографий, фрагментов телевизионных записей и, конечно, великая музыка Александры Пахмутовой.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038941" y="317860"/>
            <a:ext cx="1511928" cy="596814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0666130" y="217914"/>
            <a:ext cx="1404434" cy="69343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73187" y="1312792"/>
            <a:ext cx="5727498" cy="4172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</a:rPr>
              <a:t>Цель занятия: </a:t>
            </a:r>
          </a:p>
          <a:p>
            <a:pPr marL="180975">
              <a:spcAft>
                <a:spcPts val="0"/>
              </a:spcAft>
            </a:pPr>
            <a:r>
              <a:rPr lang="ru-RU" sz="1600" i="1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  <a:t>познакомить детей и молодежь с творческим наследием </a:t>
            </a:r>
            <a:br>
              <a:rPr lang="ru-RU" sz="1600" i="1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</a:br>
            <a:r>
              <a:rPr lang="ru-RU" sz="1600" i="1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  <a:t>А.Н. Пахмутовой через ключевые события истории нашей страны. </a:t>
            </a:r>
            <a:endParaRPr lang="ru-RU" sz="2400" dirty="0"/>
          </a:p>
          <a:p>
            <a:pPr algn="just">
              <a:spcAft>
                <a:spcPts val="0"/>
              </a:spcAft>
            </a:pPr>
            <a:endParaRPr lang="ru-RU" sz="1600" b="1" dirty="0">
              <a:solidFill>
                <a:srgbClr val="000000"/>
              </a:solidFill>
            </a:endParaRPr>
          </a:p>
          <a:p>
            <a:pPr algn="just"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</a:rPr>
              <a:t>Задачи занятия:</a:t>
            </a:r>
            <a:endParaRPr lang="ru-RU" sz="1600" dirty="0"/>
          </a:p>
          <a:p>
            <a:pPr marL="266700" indent="-179388">
              <a:lnSpc>
                <a:spcPct val="115000"/>
              </a:lnSpc>
              <a:buFont typeface="Arial" pitchFamily="34" charset="0" panose="020B0604020202020204"/>
              <a:buChar char="•"/>
            </a:pPr>
            <a:r>
              <a:rPr lang="ru-RU" sz="1400" i="1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  <a:t>осознание значимости музыкального наследия </a:t>
            </a:r>
            <a:br>
              <a:rPr lang="ru-RU" sz="1400" i="1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</a:br>
            <a:r>
              <a:rPr lang="ru-RU" sz="1400" i="1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  <a:t>А.Н. Пахмутовой для отечественной и мировой культуры;</a:t>
            </a:r>
            <a:endParaRPr lang="ru-RU" sz="1400" i="1" dirty="0">
              <a:ea typeface="Calibri" pitchFamily="34" charset="0" panose="020F0502020204030204"/>
              <a:cs typeface="Times New Roman" pitchFamily="18" charset="0" panose="02020603050405020304"/>
            </a:endParaRPr>
          </a:p>
          <a:p>
            <a:pPr marL="266700" indent="-179388">
              <a:lnSpc>
                <a:spcPct val="115000"/>
              </a:lnSpc>
              <a:buFont typeface="Arial" pitchFamily="34" charset="0" panose="020B0604020202020204"/>
              <a:buChar char="•"/>
            </a:pPr>
            <a:r>
              <a:rPr lang="ru-RU" sz="1400" i="1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  <a:t>формирование интереса детей и молодежи к изучению музыкального культурного наследия России;</a:t>
            </a:r>
          </a:p>
          <a:p>
            <a:pPr marL="266700" indent="-179388">
              <a:lnSpc>
                <a:spcPct val="115000"/>
              </a:lnSpc>
              <a:buFont typeface="Arial" pitchFamily="34" charset="0" panose="020B0604020202020204"/>
              <a:buChar char="•"/>
            </a:pPr>
            <a:r>
              <a:rPr lang="ru-RU" sz="1400" i="1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  <a:t>воспитание чувства гордости и патриотизма при знакомстве </a:t>
            </a:r>
            <a:br>
              <a:rPr lang="ru-RU" sz="1400" i="1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</a:br>
            <a:r>
              <a:rPr lang="ru-RU" sz="1400" i="1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  <a:t>с достижениями отечественной музыкальной культуры.</a:t>
            </a:r>
            <a:endParaRPr lang="ru-RU" sz="1400" i="1" dirty="0">
              <a:ea typeface="Calibri" pitchFamily="34" charset="0" panose="020F0502020204030204"/>
              <a:cs typeface="Times New Roman" pitchFamily="18" charset="0" panose="02020603050405020304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Calibri" pitchFamily="34" charset="0" panose="020F0502020204030204"/>
                <a:cs typeface="Times New Roman" pitchFamily="18" charset="0" panose="02020603050405020304"/>
              </a:rPr>
              <a:t>Целевая аудитория: </a:t>
            </a:r>
            <a:r>
              <a:rPr lang="ru-RU" sz="1600" dirty="0">
                <a:ea typeface="Calibri" pitchFamily="34" charset="0" panose="020F0502020204030204"/>
                <a:cs typeface="Times New Roman" pitchFamily="18" charset="0" panose="02020603050405020304"/>
              </a:rPr>
              <a:t>обучающиеся 5-9 классов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dirty="0">
              <a:ea typeface="Calibri" pitchFamily="34" charset="0" panose="020F0502020204030204"/>
              <a:cs typeface="Times New Roman" pitchFamily="18" charset="0" panose="02020603050405020304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  <a:t>Продолжительность занятия</a:t>
            </a:r>
            <a:r>
              <a:rPr lang="ru-RU" sz="1600" dirty="0">
                <a:solidFill>
                  <a:srgbClr val="000000"/>
                </a:solidFill>
                <a:ea typeface="Calibri" pitchFamily="34" charset="0" panose="020F0502020204030204"/>
                <a:cs typeface="Times New Roman" pitchFamily="18" charset="0" panose="02020603050405020304"/>
              </a:rPr>
              <a:t>: 40–45 минут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308485" y="5154406"/>
            <a:ext cx="4032765" cy="1319590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>
            <a:cxnSpLocks/>
          </p:cNvCxnSpPr>
          <p:nvPr/>
        </p:nvCxnSpPr>
        <p:spPr>
          <a:xfrm>
            <a:off x="6090589" y="1373645"/>
            <a:ext cx="27992" cy="5086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10403637" y="4755996"/>
            <a:ext cx="1590715" cy="1676552"/>
            <a:chOff x="10412690" y="4831254"/>
            <a:chExt cx="1590715" cy="1676552"/>
          </a:xfrm>
        </p:grpSpPr>
        <p:pic>
          <p:nvPicPr>
            <p:cNvPr id="15" name="Рисунок 14"/>
            <p:cNvPicPr/>
            <p:nvPr/>
          </p:nvPicPr>
          <p:blipFill>
            <a:blip r:embed="rId5"/>
            <a:srcRect/>
            <a:stretch/>
          </p:blipFill>
          <p:spPr bwMode="auto">
            <a:xfrm>
              <a:off x="10631170" y="5332492"/>
              <a:ext cx="1153756" cy="11753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10412690" y="4831254"/>
              <a:ext cx="1590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i="1" dirty="0">
                  <a:solidFill>
                    <a:schemeClr val="accent1">
                      <a:lumMod val="50000"/>
                    </a:schemeClr>
                  </a:solidFill>
                </a:rPr>
                <a:t>Посмотреть фильм: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82239" y="5621296"/>
            <a:ext cx="4684078" cy="1175314"/>
            <a:chOff x="173186" y="5587918"/>
            <a:chExt cx="4684078" cy="1175314"/>
          </a:xfrm>
        </p:grpSpPr>
        <p:pic>
          <p:nvPicPr>
            <p:cNvPr id="16" name="Рисунок 15"/>
            <p:cNvPicPr/>
            <p:nvPr/>
          </p:nvPicPr>
          <p:blipFill>
            <a:blip r:embed="rId6"/>
            <a:srcRect/>
            <a:stretch/>
          </p:blipFill>
          <p:spPr bwMode="auto">
            <a:xfrm>
              <a:off x="3703508" y="5587918"/>
              <a:ext cx="1153756" cy="11753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173186" y="5587918"/>
              <a:ext cx="40728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>
                  <a:solidFill>
                    <a:schemeClr val="accent1">
                      <a:lumMod val="50000"/>
                    </a:schemeClr>
                  </a:solidFill>
                </a:rPr>
                <a:t>Скачать методические материалы: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82239" y="202874"/>
            <a:ext cx="89800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Arial Narrow" pitchFamily="34" charset="0" panose="020B0606020202030204"/>
              </a:rPr>
              <a:t>ВСЕРОССИЙСКОЕ ЗАНЯТИЕ </a:t>
            </a:r>
            <a:br>
              <a:rPr lang="ru-RU" sz="2800" b="1" dirty="0">
                <a:solidFill>
                  <a:srgbClr val="0070C0"/>
                </a:solidFill>
                <a:latin typeface="Arial Narrow" pitchFamily="34" charset="0" panose="020B0606020202030204"/>
              </a:rPr>
            </a:br>
            <a:r>
              <a:rPr lang="ru-RU" sz="2800" b="1" dirty="0">
                <a:solidFill>
                  <a:srgbClr val="0070C0"/>
                </a:solidFill>
                <a:latin typeface="Arial Narrow" pitchFamily="34" charset="0" panose="020B0606020202030204"/>
              </a:rPr>
              <a:t>К ЮБИЛЕЮ А.Н.ПАХМУТОВОЙ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038941" y="125033"/>
            <a:ext cx="1511928" cy="59681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0678571" y="28408"/>
            <a:ext cx="1404434" cy="69343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46929" y="192607"/>
            <a:ext cx="83321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Arial Narrow" pitchFamily="34" charset="0" panose="020B0606020202030204"/>
              </a:rPr>
              <a:t>ВАРИАНТЫ АФИШИ ДЛЯ ОБРАЗОВАТЕЛЬНЫХ ОРГАНИЗАЦИЙ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223184" y="1253795"/>
            <a:ext cx="7745631" cy="54791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212885" y="85926"/>
            <a:ext cx="1511928" cy="59681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0724813" y="37613"/>
            <a:ext cx="1404434" cy="69343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 rot="10800000" flipV="1">
            <a:off x="274387" y="378455"/>
            <a:ext cx="43245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rgbClr val="0070C0"/>
                </a:solidFill>
                <a:latin typeface="Arial Narrow" pitchFamily="34" charset="0" panose="020B0606020202030204"/>
              </a:rPr>
              <a:t>ВАРИАНТЫ </a:t>
            </a:r>
          </a:p>
          <a:p>
            <a:r>
              <a:rPr lang="ru-RU" sz="3200" b="1" i="1" dirty="0">
                <a:solidFill>
                  <a:srgbClr val="0070C0"/>
                </a:solidFill>
                <a:latin typeface="Arial Narrow" pitchFamily="34" charset="0" panose="020B0606020202030204"/>
              </a:rPr>
              <a:t>АФИШИ  ДЛЯ ОБРАЗОВАТЕЛЬНЫХ ОРГАНИЗАЦИЙ</a:t>
            </a:r>
          </a:p>
          <a:p>
            <a:endParaRPr lang="ru-RU" sz="3200" b="1" i="1" dirty="0">
              <a:solidFill>
                <a:srgbClr val="0070C0"/>
              </a:solidFill>
              <a:latin typeface="Arial Narrow" pitchFamily="34" charset="0" panose="020B060602020203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355092" y="170421"/>
            <a:ext cx="4610164" cy="651715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1370</TotalTime>
  <Pages>0</Pages>
  <Words>336</Words>
  <Characters>0</Characters>
  <CharactersWithSpaces>0</CharactersWithSpaces>
  <Application>Р7-Офис/2024.1.2.400</Application>
  <DocSecurity>0</DocSecurity>
  <PresentationFormat>Широкоэкранный</PresentationFormat>
  <Lines>0</Lines>
  <Paragraphs>43</Paragraphs>
  <Slides>5</Slides>
  <Notes>0</Notes>
  <HiddenSlides>0</HiddenSlides>
  <MMClips>0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Theme 1</vt:lpstr>
      <vt:lpstr>Slide 1</vt:lpstr>
      <vt:lpstr>Slide 2</vt:lpstr>
      <vt:lpstr>Slide 3</vt:lpstr>
      <vt:lpstr>Slide 4</vt:lpstr>
      <vt:lpstr>Slide 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2You Studio</dc:creator>
  <cp:keywords/>
  <dc:description/>
  <dc:identifier/>
  <dc:language/>
  <cp:lastModifiedBy>Жадаев Дмитрий Николаевич</cp:lastModifiedBy>
  <cp:revision>103</cp:revision>
  <dcterms:created xsi:type="dcterms:W3CDTF">2023-03-23T14:52:51Z</dcterms:created>
  <dcterms:modified xsi:type="dcterms:W3CDTF">2024-11-05T10:09:40Z</dcterms:modified>
  <cp:category/>
  <cp:contentStatus/>
  <cp:version/>
</cp:coreProperties>
</file>